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8" r:id="rId2"/>
    <p:sldId id="320" r:id="rId3"/>
    <p:sldId id="412" r:id="rId4"/>
    <p:sldId id="440" r:id="rId5"/>
    <p:sldId id="429" r:id="rId6"/>
    <p:sldId id="328" r:id="rId7"/>
    <p:sldId id="441" r:id="rId8"/>
    <p:sldId id="424" r:id="rId9"/>
    <p:sldId id="435" r:id="rId10"/>
    <p:sldId id="433" r:id="rId11"/>
    <p:sldId id="426" r:id="rId12"/>
    <p:sldId id="427" r:id="rId13"/>
    <p:sldId id="436" r:id="rId14"/>
    <p:sldId id="382" r:id="rId15"/>
    <p:sldId id="414" r:id="rId16"/>
    <p:sldId id="442" r:id="rId17"/>
    <p:sldId id="415" r:id="rId18"/>
    <p:sldId id="416" r:id="rId19"/>
    <p:sldId id="417" r:id="rId20"/>
    <p:sldId id="439" r:id="rId21"/>
    <p:sldId id="418" r:id="rId22"/>
    <p:sldId id="420" r:id="rId23"/>
    <p:sldId id="419" r:id="rId24"/>
    <p:sldId id="421" r:id="rId25"/>
    <p:sldId id="422" r:id="rId26"/>
    <p:sldId id="310" r:id="rId27"/>
    <p:sldId id="410" r:id="rId28"/>
    <p:sldId id="423" r:id="rId29"/>
    <p:sldId id="438" r:id="rId30"/>
    <p:sldId id="437" r:id="rId31"/>
    <p:sldId id="434" r:id="rId32"/>
    <p:sldId id="26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21D0"/>
    <a:srgbClr val="188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30" autoAdjust="0"/>
  </p:normalViewPr>
  <p:slideViewPr>
    <p:cSldViewPr snapToGrid="0" snapToObjects="1">
      <p:cViewPr varScale="1">
        <p:scale>
          <a:sx n="117" d="100"/>
          <a:sy n="117" d="100"/>
        </p:scale>
        <p:origin x="-1264" y="-104"/>
      </p:cViewPr>
      <p:guideLst>
        <p:guide orient="horz" pos="2160"/>
        <p:guide pos="26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8B71D-D9A3-6242-965A-E32F5AF1FFAF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3461-B1C0-9742-9FB2-6D4A9F9D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054C632-5F64-F74C-AA51-4BD2F7961124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4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8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9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2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2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8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289D-3383-2E4F-9503-EAC424051985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B98BA-765C-2747-B671-5EC1F970C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Relationship Id="rId3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48099" y="3288689"/>
            <a:ext cx="3555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University of California Santa Barbara</a:t>
            </a:r>
          </a:p>
          <a:p>
            <a:r>
              <a:rPr lang="en-US" sz="1400" dirty="0" smtClean="0"/>
              <a:t>Roger </a:t>
            </a:r>
            <a:r>
              <a:rPr lang="en-US" sz="1400" dirty="0" err="1" smtClean="0"/>
              <a:t>Nizbet</a:t>
            </a:r>
            <a:endParaRPr lang="en-US" sz="1400" dirty="0" smtClean="0"/>
          </a:p>
          <a:p>
            <a:r>
              <a:rPr lang="en-US" sz="1400" dirty="0" smtClean="0"/>
              <a:t>Ben Martin</a:t>
            </a:r>
          </a:p>
          <a:p>
            <a:r>
              <a:rPr lang="en-US" sz="1400" dirty="0" smtClean="0"/>
              <a:t>Laure </a:t>
            </a:r>
            <a:r>
              <a:rPr lang="en-US" sz="1400" dirty="0" err="1" smtClean="0"/>
              <a:t>Pecquerie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dirty="0" smtClean="0"/>
              <a:t>California Department of Water Resources</a:t>
            </a:r>
            <a:endParaRPr lang="en-US" sz="1400" b="1" dirty="0"/>
          </a:p>
          <a:p>
            <a:r>
              <a:rPr lang="en-US" sz="1400" dirty="0"/>
              <a:t>Eli </a:t>
            </a:r>
            <a:r>
              <a:rPr lang="en-US" sz="1400" dirty="0" err="1"/>
              <a:t>Ateljevich</a:t>
            </a:r>
            <a:endParaRPr lang="en-US" sz="1400" dirty="0"/>
          </a:p>
          <a:p>
            <a:r>
              <a:rPr lang="en-US" sz="1400" dirty="0" err="1" smtClean="0"/>
              <a:t>Kijin</a:t>
            </a:r>
            <a:r>
              <a:rPr lang="en-US" sz="1400" dirty="0" smtClean="0"/>
              <a:t> Nam</a:t>
            </a:r>
          </a:p>
          <a:p>
            <a:endParaRPr lang="en-US" sz="1400" dirty="0" smtClean="0"/>
          </a:p>
          <a:p>
            <a:r>
              <a:rPr lang="en-US" sz="1400" b="1" dirty="0" smtClean="0"/>
              <a:t>Romberg Tiburon Center for Environmental Studies</a:t>
            </a:r>
          </a:p>
          <a:p>
            <a:r>
              <a:rPr lang="en-US" sz="1400" dirty="0" smtClean="0"/>
              <a:t>Dick </a:t>
            </a:r>
            <a:r>
              <a:rPr lang="en-US" sz="1400" dirty="0" err="1" smtClean="0"/>
              <a:t>Dugdale</a:t>
            </a: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790332" y="3288689"/>
            <a:ext cx="16730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NOAA</a:t>
            </a:r>
            <a:r>
              <a:rPr lang="en-US" sz="1400" dirty="0" smtClean="0"/>
              <a:t> 	</a:t>
            </a:r>
          </a:p>
          <a:p>
            <a:r>
              <a:rPr lang="en-US" sz="1400" dirty="0" smtClean="0"/>
              <a:t>Steve Lindley</a:t>
            </a:r>
          </a:p>
          <a:p>
            <a:r>
              <a:rPr lang="en-US" sz="1400" dirty="0" smtClean="0"/>
              <a:t>Andrew Pike</a:t>
            </a:r>
          </a:p>
          <a:p>
            <a:r>
              <a:rPr lang="en-US" sz="1400" dirty="0" smtClean="0"/>
              <a:t>Lynn Dewitt</a:t>
            </a:r>
          </a:p>
          <a:p>
            <a:r>
              <a:rPr lang="en-US" sz="1400" dirty="0" smtClean="0"/>
              <a:t>Mark Henderson</a:t>
            </a:r>
          </a:p>
          <a:p>
            <a:r>
              <a:rPr lang="en-US" sz="1400" dirty="0"/>
              <a:t>Brian </a:t>
            </a:r>
            <a:r>
              <a:rPr lang="en-US" sz="1400" dirty="0" smtClean="0"/>
              <a:t>Wells</a:t>
            </a:r>
          </a:p>
          <a:p>
            <a:endParaRPr lang="en-US" sz="1400" dirty="0" smtClean="0"/>
          </a:p>
          <a:p>
            <a:r>
              <a:rPr lang="en-US" sz="1400" b="1" dirty="0"/>
              <a:t>NASA </a:t>
            </a:r>
            <a:r>
              <a:rPr lang="en-US" sz="1400" b="1" dirty="0" smtClean="0"/>
              <a:t>Ames</a:t>
            </a:r>
          </a:p>
          <a:p>
            <a:r>
              <a:rPr lang="en-US" sz="1400" dirty="0"/>
              <a:t>Rama </a:t>
            </a:r>
            <a:r>
              <a:rPr lang="en-US" sz="1400" dirty="0" err="1" smtClean="0"/>
              <a:t>Nemani</a:t>
            </a:r>
            <a:endParaRPr lang="en-US" sz="1400" dirty="0" smtClean="0"/>
          </a:p>
          <a:p>
            <a:r>
              <a:rPr lang="en-US" sz="1400" dirty="0"/>
              <a:t>Forrest </a:t>
            </a:r>
            <a:r>
              <a:rPr lang="en-US" sz="1400" dirty="0" smtClean="0"/>
              <a:t>Melton</a:t>
            </a:r>
            <a:endParaRPr lang="en-US" sz="14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202" y="6060163"/>
            <a:ext cx="823456" cy="49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949" y="5979555"/>
            <a:ext cx="660552" cy="6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272" y="195307"/>
            <a:ext cx="850562" cy="8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464" y="5966591"/>
            <a:ext cx="743954" cy="686467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529" y="195307"/>
            <a:ext cx="957847" cy="7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91796" y="1083554"/>
            <a:ext cx="8812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From rivers to the ocean: </a:t>
            </a:r>
            <a:br>
              <a:rPr lang="en-US" sz="3200" b="1" dirty="0" smtClean="0"/>
            </a:br>
            <a:r>
              <a:rPr lang="en-US" sz="3200" b="1" dirty="0" smtClean="0"/>
              <a:t>Using habitat models to understand and predict variations in central California salmon</a:t>
            </a:r>
            <a:endParaRPr lang="en-US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794851" y="3294532"/>
            <a:ext cx="25914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Remote Sensing Solutions</a:t>
            </a:r>
            <a:endParaRPr lang="en-US" sz="1400" b="1" dirty="0"/>
          </a:p>
          <a:p>
            <a:r>
              <a:rPr lang="en-US" sz="1400" dirty="0"/>
              <a:t>Yi Chao</a:t>
            </a:r>
          </a:p>
          <a:p>
            <a:endParaRPr lang="en-US" sz="1400" dirty="0"/>
          </a:p>
          <a:p>
            <a:r>
              <a:rPr lang="en-US" sz="1400" b="1" dirty="0"/>
              <a:t>MBARI</a:t>
            </a:r>
            <a:endParaRPr lang="en-US" sz="1400" dirty="0"/>
          </a:p>
          <a:p>
            <a:r>
              <a:rPr lang="en-US" sz="1400" dirty="0"/>
              <a:t>Francisco Chavez</a:t>
            </a:r>
          </a:p>
          <a:p>
            <a:r>
              <a:rPr lang="en-US" sz="1400" dirty="0" smtClean="0"/>
              <a:t>Monique </a:t>
            </a:r>
            <a:r>
              <a:rPr lang="en-US" sz="1400" dirty="0" err="1" smtClean="0"/>
              <a:t>Messié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400" b="1" dirty="0"/>
              <a:t>University of Maine</a:t>
            </a:r>
            <a:r>
              <a:rPr lang="en-US" sz="1400" dirty="0"/>
              <a:t>	</a:t>
            </a:r>
            <a:endParaRPr lang="en-US" sz="1400" dirty="0" smtClean="0"/>
          </a:p>
          <a:p>
            <a:r>
              <a:rPr lang="en-US" sz="1400" dirty="0" err="1"/>
              <a:t>Fei</a:t>
            </a:r>
            <a:r>
              <a:rPr lang="en-US" sz="1400" dirty="0"/>
              <a:t> </a:t>
            </a:r>
            <a:r>
              <a:rPr lang="en-US" sz="1400" dirty="0" smtClean="0"/>
              <a:t>Chai</a:t>
            </a:r>
          </a:p>
          <a:p>
            <a:r>
              <a:rPr lang="en-US" sz="1400" dirty="0" err="1" smtClean="0"/>
              <a:t>Shivanesh</a:t>
            </a:r>
            <a:r>
              <a:rPr lang="en-US" sz="1400" dirty="0" smtClean="0"/>
              <a:t> </a:t>
            </a:r>
            <a:r>
              <a:rPr lang="en-US" sz="1400" dirty="0" err="1" smtClean="0"/>
              <a:t>Rao</a:t>
            </a:r>
            <a:endParaRPr lang="en-US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745" y="5984415"/>
            <a:ext cx="650819" cy="6508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2529" y="2642358"/>
            <a:ext cx="8671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Eric Danner  </a:t>
            </a:r>
          </a:p>
          <a:p>
            <a:pPr algn="ctr"/>
            <a:r>
              <a:rPr lang="en-US" dirty="0" smtClean="0"/>
              <a:t>NOAA Fisheries 		</a:t>
            </a:r>
            <a:endParaRPr lang="en-US" b="1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384" y="5981979"/>
            <a:ext cx="655690" cy="655690"/>
          </a:xfrm>
          <a:prstGeom prst="rect">
            <a:avLst/>
          </a:prstGeom>
        </p:spPr>
      </p:pic>
      <p:pic>
        <p:nvPicPr>
          <p:cNvPr id="18" name="Picture 17" descr="linkonly_gree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990" y="295769"/>
            <a:ext cx="1963147" cy="8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0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>
          <a:xfrm>
            <a:off x="3157840" y="1248146"/>
            <a:ext cx="2286000" cy="125377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157840" y="2854768"/>
            <a:ext cx="2362200" cy="1253771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167365" y="4483102"/>
            <a:ext cx="2352676" cy="125377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4" name="Shape 43"/>
          <p:cNvCxnSpPr>
            <a:endCxn id="73" idx="1"/>
          </p:cNvCxnSpPr>
          <p:nvPr/>
        </p:nvCxnSpPr>
        <p:spPr>
          <a:xfrm flipV="1">
            <a:off x="4158180" y="3252438"/>
            <a:ext cx="272835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431015" y="3083369"/>
            <a:ext cx="936625" cy="3381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CoSiNE</a:t>
            </a:r>
          </a:p>
        </p:txBody>
      </p:sp>
      <p:cxnSp>
        <p:nvCxnSpPr>
          <p:cNvPr id="91" name="Shape 43"/>
          <p:cNvCxnSpPr>
            <a:stCxn id="63" idx="3"/>
          </p:cNvCxnSpPr>
          <p:nvPr/>
        </p:nvCxnSpPr>
        <p:spPr>
          <a:xfrm flipV="1">
            <a:off x="4158180" y="1646608"/>
            <a:ext cx="29506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hape 43"/>
          <p:cNvCxnSpPr>
            <a:stCxn id="2" idx="3"/>
            <a:endCxn id="105" idx="1"/>
          </p:cNvCxnSpPr>
          <p:nvPr/>
        </p:nvCxnSpPr>
        <p:spPr>
          <a:xfrm>
            <a:off x="4198625" y="4880772"/>
            <a:ext cx="2094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408060" y="4711703"/>
            <a:ext cx="997183" cy="3381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CoSiNE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34040" y="1476746"/>
            <a:ext cx="924140" cy="339725"/>
          </a:xfrm>
          <a:prstGeom prst="rect">
            <a:avLst/>
          </a:prstGeom>
          <a:solidFill>
            <a:schemeClr val="bg2">
              <a:lumMod val="40000"/>
              <a:lumOff val="60000"/>
              <a:alpha val="95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RAFT</a:t>
            </a:r>
            <a:endParaRPr lang="en-US" sz="1600" b="1" dirty="0">
              <a:solidFill>
                <a:srgbClr val="000000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53240" y="1474159"/>
            <a:ext cx="876569" cy="3423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008000"/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AQUATOX</a:t>
            </a:r>
            <a:endParaRPr lang="en-US" sz="1050" b="1" dirty="0">
              <a:solidFill>
                <a:srgbClr val="000000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7027" y="1234108"/>
            <a:ext cx="1696852" cy="181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/>
          <p:cNvSpPr txBox="1"/>
          <p:nvPr/>
        </p:nvSpPr>
        <p:spPr bwMode="auto">
          <a:xfrm>
            <a:off x="487679" y="2682227"/>
            <a:ext cx="1534410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COAMPS</a:t>
            </a:r>
            <a:endParaRPr lang="en-US" sz="1600" b="1" dirty="0">
              <a:solidFill>
                <a:srgbClr val="000000"/>
              </a:solidFill>
              <a:latin typeface="Arial" pitchFamily="-107" charset="0"/>
              <a:ea typeface="+mn-ea"/>
              <a:cs typeface="+mn-cs"/>
            </a:endParaRPr>
          </a:p>
        </p:txBody>
      </p:sp>
      <p:cxnSp>
        <p:nvCxnSpPr>
          <p:cNvPr id="36" name="Shape 53"/>
          <p:cNvCxnSpPr/>
          <p:nvPr/>
        </p:nvCxnSpPr>
        <p:spPr>
          <a:xfrm>
            <a:off x="3421582" y="1816471"/>
            <a:ext cx="393" cy="1266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hape 53"/>
          <p:cNvCxnSpPr/>
          <p:nvPr/>
        </p:nvCxnSpPr>
        <p:spPr>
          <a:xfrm>
            <a:off x="3413406" y="3423094"/>
            <a:ext cx="393" cy="126689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63" idx="1"/>
          </p:cNvCxnSpPr>
          <p:nvPr/>
        </p:nvCxnSpPr>
        <p:spPr>
          <a:xfrm>
            <a:off x="2093879" y="1646608"/>
            <a:ext cx="1140161" cy="1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" idx="1"/>
          </p:cNvCxnSpPr>
          <p:nvPr/>
        </p:nvCxnSpPr>
        <p:spPr>
          <a:xfrm flipV="1">
            <a:off x="2093879" y="4880772"/>
            <a:ext cx="1252915" cy="795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093879" y="2619297"/>
            <a:ext cx="1216576" cy="65066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93879" y="3253232"/>
            <a:ext cx="1216576" cy="493957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06233" y="3161156"/>
            <a:ext cx="2469687" cy="523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cmpd="sng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-112" charset="0"/>
                <a:ea typeface="+mn-ea"/>
                <a:cs typeface="+mn-cs"/>
              </a:rPr>
              <a:t>Salmon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12" charset="0"/>
                <a:ea typeface="+mn-ea"/>
                <a:cs typeface="+mn-cs"/>
              </a:rPr>
              <a:t>DEB Model</a:t>
            </a:r>
            <a:endParaRPr lang="en-US" sz="1600" b="1" dirty="0">
              <a:solidFill>
                <a:srgbClr val="000000"/>
              </a:solidFill>
              <a:latin typeface="Arial" pitchFamily="-112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1200" i="1" dirty="0" smtClean="0">
                <a:solidFill>
                  <a:srgbClr val="000000"/>
                </a:solidFill>
                <a:latin typeface="Arial" pitchFamily="-112" charset="0"/>
                <a:ea typeface="+mn-ea"/>
                <a:cs typeface="+mn-cs"/>
              </a:rPr>
              <a:t>Eggs / Juveniles </a:t>
            </a:r>
            <a:r>
              <a:rPr lang="en-US" sz="1200" i="1" dirty="0">
                <a:solidFill>
                  <a:srgbClr val="000000"/>
                </a:solidFill>
                <a:latin typeface="Arial" pitchFamily="-112" charset="0"/>
                <a:ea typeface="+mn-ea"/>
                <a:cs typeface="+mn-cs"/>
              </a:rPr>
              <a:t>/ Adults</a:t>
            </a:r>
          </a:p>
        </p:txBody>
      </p:sp>
      <p:cxnSp>
        <p:nvCxnSpPr>
          <p:cNvPr id="41" name="Shape 53"/>
          <p:cNvCxnSpPr/>
          <p:nvPr/>
        </p:nvCxnSpPr>
        <p:spPr>
          <a:xfrm>
            <a:off x="7972973" y="3705871"/>
            <a:ext cx="0" cy="1261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7" idx="1"/>
          </p:cNvCxnSpPr>
          <p:nvPr/>
        </p:nvCxnSpPr>
        <p:spPr>
          <a:xfrm flipV="1">
            <a:off x="5520041" y="3423094"/>
            <a:ext cx="686192" cy="1111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hape 53"/>
          <p:cNvCxnSpPr/>
          <p:nvPr/>
        </p:nvCxnSpPr>
        <p:spPr>
          <a:xfrm>
            <a:off x="5443840" y="1816471"/>
            <a:ext cx="1394824" cy="1344685"/>
          </a:xfrm>
          <a:prstGeom prst="bentConnector3">
            <a:avLst>
              <a:gd name="adj1" fmla="val 10058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hape 53"/>
          <p:cNvCxnSpPr/>
          <p:nvPr/>
        </p:nvCxnSpPr>
        <p:spPr>
          <a:xfrm flipV="1">
            <a:off x="5520041" y="3685031"/>
            <a:ext cx="1318623" cy="142495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838664" y="5109989"/>
            <a:ext cx="2255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Growth</a:t>
            </a:r>
          </a:p>
          <a:p>
            <a:pPr algn="ctr"/>
            <a:r>
              <a:rPr lang="en-US" dirty="0"/>
              <a:t>Fecundity</a:t>
            </a:r>
          </a:p>
          <a:p>
            <a:pPr algn="ctr"/>
            <a:r>
              <a:rPr lang="en-US" dirty="0"/>
              <a:t>Migration costs</a:t>
            </a:r>
          </a:p>
          <a:p>
            <a:pPr algn="ctr"/>
            <a:r>
              <a:rPr lang="en-US" dirty="0"/>
              <a:t>Embryonic dev.</a:t>
            </a:r>
          </a:p>
          <a:p>
            <a:pPr algn="ctr"/>
            <a:r>
              <a:rPr lang="en-US" dirty="0"/>
              <a:t>Age at maturity</a:t>
            </a:r>
          </a:p>
        </p:txBody>
      </p:sp>
      <p:sp>
        <p:nvSpPr>
          <p:cNvPr id="50" name="TextBox 20"/>
          <p:cNvSpPr txBox="1">
            <a:spLocks noChangeArrowheads="1"/>
          </p:cNvSpPr>
          <p:nvPr/>
        </p:nvSpPr>
        <p:spPr bwMode="auto">
          <a:xfrm>
            <a:off x="5614896" y="4064915"/>
            <a:ext cx="11492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 dirty="0" smtClean="0"/>
              <a:t>Food</a:t>
            </a:r>
          </a:p>
          <a:p>
            <a:pPr eaLnBrk="1" hangingPunct="1"/>
            <a:r>
              <a:rPr lang="en-US" sz="1200" b="1" i="1" dirty="0" smtClean="0"/>
              <a:t>Temperature</a:t>
            </a:r>
          </a:p>
          <a:p>
            <a:pPr eaLnBrk="1" hangingPunct="1"/>
            <a:r>
              <a:rPr lang="en-US" sz="1200" b="1" i="1" dirty="0" smtClean="0"/>
              <a:t>Velocity</a:t>
            </a:r>
          </a:p>
        </p:txBody>
      </p:sp>
      <p:sp>
        <p:nvSpPr>
          <p:cNvPr id="52" name="TextBox 20"/>
          <p:cNvSpPr txBox="1">
            <a:spLocks noChangeArrowheads="1"/>
          </p:cNvSpPr>
          <p:nvPr/>
        </p:nvSpPr>
        <p:spPr bwMode="auto">
          <a:xfrm>
            <a:off x="5614896" y="2330756"/>
            <a:ext cx="11492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i="1" dirty="0" smtClean="0"/>
              <a:t>Food</a:t>
            </a:r>
          </a:p>
          <a:p>
            <a:pPr eaLnBrk="1" hangingPunct="1"/>
            <a:r>
              <a:rPr lang="en-US" sz="1200" b="1" i="1" dirty="0" smtClean="0"/>
              <a:t>Temperature</a:t>
            </a:r>
          </a:p>
          <a:p>
            <a:pPr eaLnBrk="1" hangingPunct="1"/>
            <a:r>
              <a:rPr lang="en-US" sz="1200" b="1" i="1" dirty="0" smtClean="0"/>
              <a:t>Velocity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6794" y="4711703"/>
            <a:ext cx="851831" cy="338137"/>
          </a:xfrm>
          <a:prstGeom prst="rect">
            <a:avLst/>
          </a:prstGeom>
          <a:solidFill>
            <a:schemeClr val="bg2">
              <a:lumMod val="40000"/>
              <a:lumOff val="60000"/>
              <a:alpha val="95000"/>
            </a:schemeClr>
          </a:solidFill>
          <a:ln w="28575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ROMS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7479" y="3477637"/>
            <a:ext cx="1676400" cy="1916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 bwMode="auto">
          <a:xfrm>
            <a:off x="417479" y="5037821"/>
            <a:ext cx="1676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ROMS</a:t>
            </a:r>
            <a:endParaRPr lang="en-US" sz="1600" b="1" dirty="0">
              <a:solidFill>
                <a:srgbClr val="000000"/>
              </a:solidFill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98" y="3678023"/>
            <a:ext cx="1507117" cy="1217287"/>
          </a:xfrm>
          <a:prstGeom prst="rect">
            <a:avLst/>
          </a:prstGeom>
        </p:spPr>
      </p:pic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3476631" y="3523763"/>
            <a:ext cx="188022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/>
              <a:t>San Francisco Estuary</a:t>
            </a:r>
          </a:p>
        </p:txBody>
      </p:sp>
      <p:sp>
        <p:nvSpPr>
          <p:cNvPr id="55" name="TextBox 16"/>
          <p:cNvSpPr txBox="1">
            <a:spLocks noChangeArrowheads="1"/>
          </p:cNvSpPr>
          <p:nvPr/>
        </p:nvSpPr>
        <p:spPr bwMode="auto">
          <a:xfrm>
            <a:off x="3476631" y="5231203"/>
            <a:ext cx="18050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/>
              <a:t>Coastal Ocean</a:t>
            </a:r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3476631" y="1869764"/>
            <a:ext cx="173198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 dirty="0" smtClean="0"/>
              <a:t>Sacramento </a:t>
            </a:r>
            <a:r>
              <a:rPr lang="en-US" sz="1600" i="1" dirty="0"/>
              <a:t>River</a:t>
            </a:r>
          </a:p>
        </p:txBody>
      </p:sp>
      <p:cxnSp>
        <p:nvCxnSpPr>
          <p:cNvPr id="57" name="Shape 53"/>
          <p:cNvCxnSpPr/>
          <p:nvPr/>
        </p:nvCxnSpPr>
        <p:spPr>
          <a:xfrm>
            <a:off x="4869709" y="1816471"/>
            <a:ext cx="393" cy="12668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Screen Shot 2014-05-07 at 3.12.1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04" y="1400754"/>
            <a:ext cx="1150240" cy="1252385"/>
          </a:xfrm>
          <a:prstGeom prst="rect">
            <a:avLst/>
          </a:prstGeom>
          <a:ln w="952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3310455" y="3098795"/>
            <a:ext cx="889987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SCHISM</a:t>
            </a:r>
            <a:endParaRPr lang="en-US" sz="1400" b="1" dirty="0">
              <a:solidFill>
                <a:srgbClr val="000000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3947" y="343068"/>
            <a:ext cx="886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Coupled Physical-Biological Models</a:t>
            </a:r>
          </a:p>
        </p:txBody>
      </p:sp>
    </p:spTree>
    <p:extLst>
      <p:ext uri="{BB962C8B-B14F-4D97-AF65-F5344CB8AC3E}">
        <p14:creationId xmlns:p14="http://schemas.microsoft.com/office/powerpoint/2010/main" val="336907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2148"/>
            <a:ext cx="9144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797" y="457200"/>
            <a:ext cx="86161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Dam </a:t>
            </a:r>
            <a:r>
              <a:rPr lang="en-US" sz="3200" dirty="0" smtClean="0"/>
              <a:t>release 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512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2148"/>
            <a:ext cx="9144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797" y="457200"/>
            <a:ext cx="86161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Dam release </a:t>
            </a:r>
            <a:r>
              <a:rPr lang="en-US" sz="3200" dirty="0" smtClean="0"/>
              <a:t>temperatures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318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737" y="1609582"/>
            <a:ext cx="7534655" cy="4306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Sacramento River Temperatures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712152" y="3583524"/>
            <a:ext cx="15544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Temperature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90080" y="3540525"/>
            <a:ext cx="21675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Distance from dam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91398" y="5765844"/>
            <a:ext cx="70173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2012			   2013				2014			      2015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24394" y="2976231"/>
            <a:ext cx="0" cy="144760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443718" y="2931015"/>
            <a:ext cx="6187363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2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89807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2" y="1533315"/>
            <a:ext cx="3699516" cy="15822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668662" y="1465500"/>
            <a:ext cx="387508" cy="1650045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8216" y="5444609"/>
            <a:ext cx="480877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are the costs for an adult fish migrating upstream?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788" y="820408"/>
            <a:ext cx="4437479" cy="40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4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01" y="1359137"/>
            <a:ext cx="2880895" cy="4891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DEB Model: Adult Migration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245" y="768187"/>
            <a:ext cx="846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Adult salmon migrating upstream face limits on power supply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2957" y="1359137"/>
            <a:ext cx="933156" cy="1987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6165" y="6427951"/>
            <a:ext cx="286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et al., Ecology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4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01" y="1359137"/>
            <a:ext cx="2880895" cy="4891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DEB Model: Adult Migration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245" y="768187"/>
            <a:ext cx="846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Adult salmon migrating upstream face limits on power supply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2957" y="1359137"/>
            <a:ext cx="933156" cy="1987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6165" y="6427951"/>
            <a:ext cx="286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et al., Ecology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3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01" y="1359137"/>
            <a:ext cx="5663851" cy="4891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DEB Model: Adult Migration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245" y="768187"/>
            <a:ext cx="846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Adult salmon migrating upstream face limits on power supply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2957" y="1359137"/>
            <a:ext cx="933156" cy="1987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6165" y="6427951"/>
            <a:ext cx="286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et al., Ecology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3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01" y="1359137"/>
            <a:ext cx="8452312" cy="48914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DEB Model: Adult Migration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245" y="768187"/>
            <a:ext cx="846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Adult salmon migrating upstream face limits on power supply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36165" y="6427951"/>
            <a:ext cx="286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et al., Ecology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6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88" y="1020421"/>
            <a:ext cx="8337447" cy="49935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DEB Model: Adult Migration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6165" y="6427951"/>
            <a:ext cx="286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 et al., Ecology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4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8980714" cy="6858000"/>
          </a:xfrm>
          <a:prstGeom prst="rect">
            <a:avLst/>
          </a:prstGeom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75159" y="4847912"/>
            <a:ext cx="3935382" cy="1730557"/>
            <a:chOff x="0" y="0"/>
            <a:chExt cx="5439760" cy="2391715"/>
          </a:xfrm>
        </p:grpSpPr>
        <p:pic>
          <p:nvPicPr>
            <p:cNvPr id="5" name="Picture 4" descr="Chinook_Salmon_jeff_Kozlowski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39760" cy="23917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AutoShape 5"/>
            <p:cNvSpPr>
              <a:spLocks/>
            </p:cNvSpPr>
            <p:nvPr/>
          </p:nvSpPr>
          <p:spPr bwMode="auto">
            <a:xfrm>
              <a:off x="3361241" y="1995788"/>
              <a:ext cx="1782889" cy="3959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r>
                <a:rPr lang="en-US" sz="1100" dirty="0"/>
                <a:t>Credit: NOAA NMFS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032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8980714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940374" y="3517201"/>
            <a:ext cx="748996" cy="46679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7102" y="4999531"/>
            <a:ext cx="405977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environmental conditions effect juveniles entering the ocean?</a:t>
            </a:r>
          </a:p>
        </p:txBody>
      </p:sp>
      <p:pic>
        <p:nvPicPr>
          <p:cNvPr id="7" name="Picture 3" descr="image1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9686" y="3660935"/>
            <a:ext cx="16906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42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69" y="1336242"/>
            <a:ext cx="7524937" cy="4969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DEB Model: Early Ocean Entry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2201" y="6427951"/>
            <a:ext cx="230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Fiechter</a:t>
            </a:r>
            <a:r>
              <a:rPr lang="en-US" dirty="0" smtClean="0"/>
              <a:t> et al., in press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54608" y="2363284"/>
            <a:ext cx="125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Good Years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62041" y="47716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Bad Years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6995" y="1018046"/>
            <a:ext cx="6107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Simulated maximum monthly averaged growth rate (g day-1)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5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997" y="996545"/>
            <a:ext cx="5065712" cy="5431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DEB Model: Early Ocean Entry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2201" y="6427951"/>
            <a:ext cx="230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Fiechter</a:t>
            </a:r>
            <a:r>
              <a:rPr lang="en-US" dirty="0" smtClean="0"/>
              <a:t> et al., in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34" y="1455530"/>
            <a:ext cx="8839567" cy="2860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DEB Model: Early Ocean Entry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2201" y="6427951"/>
            <a:ext cx="230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Fiechter</a:t>
            </a:r>
            <a:r>
              <a:rPr lang="en-US" dirty="0" smtClean="0"/>
              <a:t> et al., in press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612" y="4596154"/>
            <a:ext cx="1575504" cy="18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51" y="1518444"/>
            <a:ext cx="6334974" cy="51186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173" y="1152598"/>
            <a:ext cx="861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Distribution of energy densities in Chinook </a:t>
            </a:r>
            <a:r>
              <a:rPr lang="en-US" sz="2400" dirty="0" err="1" smtClean="0"/>
              <a:t>smolts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25769" y="2169607"/>
            <a:ext cx="2517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Data from MacFarlane 2010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DEB Model: Juvenile Salmon</a:t>
            </a:r>
          </a:p>
        </p:txBody>
      </p:sp>
    </p:spTree>
    <p:extLst>
      <p:ext uri="{BB962C8B-B14F-4D97-AF65-F5344CB8AC3E}">
        <p14:creationId xmlns:p14="http://schemas.microsoft.com/office/powerpoint/2010/main" val="382317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038845" y="894522"/>
            <a:ext cx="7164926" cy="5629283"/>
            <a:chOff x="3776032" y="1991790"/>
            <a:chExt cx="5263654" cy="413550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8506" y="1991790"/>
              <a:ext cx="5181180" cy="21000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9233" y="4195522"/>
              <a:ext cx="5076573" cy="177763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3168662" y="2841415"/>
              <a:ext cx="14917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Energy density (KJ/g)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3204166" y="4877561"/>
              <a:ext cx="14917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Energy density (KJ/g)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75470" y="2135593"/>
              <a:ext cx="21981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Data from Macfarlane 2010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51533" y="4300460"/>
              <a:ext cx="1841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DEB model predictions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26937" y="3918523"/>
              <a:ext cx="8388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Weight (g)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82181" y="5850298"/>
              <a:ext cx="8388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Weight (g)</a:t>
              </a:r>
              <a:endParaRPr lang="en-US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DEB Model: Juvenile Salmon</a:t>
            </a:r>
          </a:p>
        </p:txBody>
      </p:sp>
    </p:spTree>
    <p:extLst>
      <p:ext uri="{BB962C8B-B14F-4D97-AF65-F5344CB8AC3E}">
        <p14:creationId xmlns:p14="http://schemas.microsoft.com/office/powerpoint/2010/main" val="264383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41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Linking California coastal ocean model with</a:t>
            </a:r>
            <a:r>
              <a:rPr lang="en-US" sz="2400" dirty="0">
                <a:latin typeface="Arial"/>
                <a:cs typeface="Arial"/>
              </a:rPr>
              <a:t> </a:t>
            </a:r>
            <a:endParaRPr lang="en-US" sz="2400" dirty="0" smtClean="0">
              <a:latin typeface="Arial"/>
              <a:cs typeface="Arial"/>
            </a:endParaRP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San Francisco Bay/Estuary model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0" name="Picture 25" descr="ca_self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757" y="2197720"/>
            <a:ext cx="4009312" cy="335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9" y="2316828"/>
            <a:ext cx="2888681" cy="323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999" t="15178" r="34999" b="50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24" descr="selfe_sf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9283" y="2842260"/>
            <a:ext cx="2334519" cy="21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94134" y="4056498"/>
            <a:ext cx="862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Golden</a:t>
            </a:r>
          </a:p>
          <a:p>
            <a:pPr algn="ctr"/>
            <a:r>
              <a:rPr lang="en-US" dirty="0" smtClean="0"/>
              <a:t>Gate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901750" y="2577083"/>
            <a:ext cx="2246007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901750" y="5200952"/>
            <a:ext cx="2232052" cy="0"/>
          </a:xfrm>
          <a:prstGeom prst="straightConnector1">
            <a:avLst/>
          </a:prstGeom>
          <a:ln w="38100" cmpd="sng"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2303" y="5555105"/>
            <a:ext cx="960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ROMS</a:t>
            </a:r>
          </a:p>
          <a:p>
            <a:pPr algn="ctr"/>
            <a:r>
              <a:rPr lang="en-US" sz="2400" dirty="0" smtClean="0"/>
              <a:t>3-km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23287" y="5555105"/>
            <a:ext cx="318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Unstructured grid SELFE</a:t>
            </a:r>
          </a:p>
          <a:p>
            <a:pPr algn="ctr"/>
            <a:r>
              <a:rPr lang="en-US" sz="2400" dirty="0"/>
              <a:t>1-km………………..10-</a:t>
            </a:r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Physical Model: Estuary Habitat</a:t>
            </a:r>
          </a:p>
        </p:txBody>
      </p:sp>
    </p:spTree>
    <p:extLst>
      <p:ext uri="{BB962C8B-B14F-4D97-AF65-F5344CB8AC3E}">
        <p14:creationId xmlns:p14="http://schemas.microsoft.com/office/powerpoint/2010/main" val="400085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fe_uv_sst_to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1592"/>
            <a:ext cx="9144000" cy="5674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Physical Model: Estuary Habitat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7781323" y="3397795"/>
            <a:ext cx="128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Temperature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898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Biological Model: Estuary Habitat</a:t>
            </a:r>
          </a:p>
        </p:txBody>
      </p:sp>
      <p:pic>
        <p:nvPicPr>
          <p:cNvPr id="6" name="Picture 5" descr="2006_mesoplankton_cpu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95" y="1565134"/>
            <a:ext cx="4627589" cy="3470692"/>
          </a:xfrm>
          <a:prstGeom prst="rect">
            <a:avLst/>
          </a:prstGeom>
        </p:spPr>
      </p:pic>
      <p:pic>
        <p:nvPicPr>
          <p:cNvPr id="2" name="Picture 1" descr="2006_mod_trcr_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509" y="1565135"/>
            <a:ext cx="4126396" cy="3368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5129" y="4837468"/>
            <a:ext cx="314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7355" y="4851160"/>
            <a:ext cx="314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122079" y="2954165"/>
            <a:ext cx="31473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from Sac River (km)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041812" y="2954165"/>
            <a:ext cx="31473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from Sac River (km)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1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01338" y="1072783"/>
            <a:ext cx="6780278" cy="5084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3947" y="190018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Decision </a:t>
            </a:r>
            <a:r>
              <a:rPr lang="en-US" sz="3200" dirty="0" smtClean="0">
                <a:latin typeface="Arial"/>
                <a:cs typeface="Arial"/>
              </a:rPr>
              <a:t>Support Tool</a:t>
            </a:r>
          </a:p>
        </p:txBody>
      </p:sp>
    </p:spTree>
    <p:extLst>
      <p:ext uri="{BB962C8B-B14F-4D97-AF65-F5344CB8AC3E}">
        <p14:creationId xmlns:p14="http://schemas.microsoft.com/office/powerpoint/2010/main" val="247631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8980714" cy="6858000"/>
          </a:xfrm>
          <a:prstGeom prst="rect">
            <a:avLst/>
          </a:prstGeom>
        </p:spPr>
      </p:pic>
      <p:pic>
        <p:nvPicPr>
          <p:cNvPr id="9" name="Picture 8" descr="shasta_dam_fullsiz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27" y="553845"/>
            <a:ext cx="3241192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image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6811" y="3894100"/>
            <a:ext cx="2984354" cy="252598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8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3947" y="917341"/>
            <a:ext cx="886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Summary</a:t>
            </a:r>
            <a:endParaRPr lang="en-US" sz="3600" dirty="0" smtClean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516" y="2181968"/>
            <a:ext cx="7631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California is faced with critical water shortages and difficult decisions on water allocation</a:t>
            </a:r>
          </a:p>
          <a:p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Developing decisions support tools for water and fisheries management</a:t>
            </a:r>
          </a:p>
          <a:p>
            <a:pPr marL="342900" indent="-342900">
              <a:buFont typeface="Arial"/>
              <a:buChar char="•"/>
            </a:pP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Ongoing agency funding to continue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All started with NASA </a:t>
            </a:r>
            <a:r>
              <a:rPr lang="en-US" sz="2800" dirty="0" smtClean="0"/>
              <a:t>funding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19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056" y="4932896"/>
            <a:ext cx="1788204" cy="148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07" y="4975219"/>
            <a:ext cx="1442818" cy="144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linkonly_gre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365" y="2338531"/>
            <a:ext cx="1963147" cy="846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947" y="1426441"/>
            <a:ext cx="88692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0491" y="3681943"/>
            <a:ext cx="4461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This work is supported by grants from </a:t>
            </a:r>
          </a:p>
          <a:p>
            <a:pPr algn="ctr"/>
            <a:r>
              <a:rPr lang="en-US" sz="2000" dirty="0" smtClean="0"/>
              <a:t>NASA Applied Sciences</a:t>
            </a:r>
          </a:p>
          <a:p>
            <a:pPr algn="ctr"/>
            <a:r>
              <a:rPr lang="en-US" sz="2000" dirty="0"/>
              <a:t>a</a:t>
            </a:r>
            <a:r>
              <a:rPr lang="en-US" sz="2000" dirty="0" smtClean="0"/>
              <a:t>nd </a:t>
            </a:r>
          </a:p>
          <a:p>
            <a:pPr algn="ctr"/>
            <a:r>
              <a:rPr lang="en-US" sz="2000" dirty="0" smtClean="0"/>
              <a:t>NOAA Fisheries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7658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10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89807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28" y="2974423"/>
            <a:ext cx="2815124" cy="3647468"/>
          </a:xfrm>
          <a:prstGeom prst="rect">
            <a:avLst/>
          </a:prstGeom>
        </p:spPr>
      </p:pic>
      <p:pic>
        <p:nvPicPr>
          <p:cNvPr id="5" name="Picture 4" descr="Maven 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232" y="123784"/>
            <a:ext cx="4045642" cy="2685295"/>
          </a:xfrm>
          <a:prstGeom prst="rect">
            <a:avLst/>
          </a:prstGeom>
        </p:spPr>
      </p:pic>
      <p:pic>
        <p:nvPicPr>
          <p:cNvPr id="6" name="Picture 5" descr="CA ann T 1895-20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745" y="3351857"/>
            <a:ext cx="5303255" cy="31819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834586">
            <a:off x="8455597" y="3521634"/>
            <a:ext cx="627009" cy="62615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0897" y="966145"/>
            <a:ext cx="2739103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First-ever statewide water restrictions…25%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105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740" y="1442090"/>
            <a:ext cx="2897327" cy="3780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358" y="1082070"/>
            <a:ext cx="4380294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"</a:t>
            </a:r>
            <a:r>
              <a:rPr lang="en-US" sz="2800" dirty="0"/>
              <a:t>I want $30 billion...to build a pipeline like the Alaska </a:t>
            </a:r>
            <a:r>
              <a:rPr lang="en-US" sz="2800" dirty="0" smtClean="0"/>
              <a:t>pipeline,</a:t>
            </a:r>
            <a:r>
              <a:rPr lang="en-US" sz="2800" dirty="0"/>
              <a:t> </a:t>
            </a:r>
            <a:r>
              <a:rPr lang="en-US" sz="2800" dirty="0" smtClean="0"/>
              <a:t>from </a:t>
            </a:r>
            <a:r>
              <a:rPr lang="en-US" sz="2800" dirty="0"/>
              <a:t>Seattle </a:t>
            </a:r>
            <a:r>
              <a:rPr lang="en-US" sz="2800" dirty="0" smtClean="0"/>
              <a:t>- </a:t>
            </a:r>
            <a:r>
              <a:rPr lang="en-US" sz="2800" dirty="0"/>
              <a:t>a place where there's a lot of water. There's too much </a:t>
            </a:r>
            <a:r>
              <a:rPr lang="en-US" sz="2800" dirty="0" smtClean="0"/>
              <a:t>water…</a:t>
            </a:r>
          </a:p>
          <a:p>
            <a:endParaRPr lang="en-US" sz="2800" dirty="0" smtClean="0"/>
          </a:p>
          <a:p>
            <a:r>
              <a:rPr lang="en-US" sz="2800" dirty="0" smtClean="0"/>
              <a:t>…</a:t>
            </a:r>
            <a:r>
              <a:rPr lang="en-US" sz="2800" dirty="0" smtClean="0"/>
              <a:t>keep </a:t>
            </a:r>
            <a:r>
              <a:rPr lang="en-US" sz="2800" dirty="0"/>
              <a:t>it above ground - because if it leaks, you're irrigating</a:t>
            </a:r>
            <a:r>
              <a:rPr lang="en-US" sz="2800" dirty="0" smtClean="0"/>
              <a:t>!”</a:t>
            </a:r>
          </a:p>
          <a:p>
            <a:endParaRPr lang="en-US" sz="2800" dirty="0"/>
          </a:p>
          <a:p>
            <a:r>
              <a:rPr lang="en-US" sz="2800" dirty="0" smtClean="0"/>
              <a:t>-William Shatner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686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89807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0632" y="3762363"/>
            <a:ext cx="2920140" cy="181588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Dams?</a:t>
            </a:r>
          </a:p>
          <a:p>
            <a:r>
              <a:rPr lang="en-US" sz="2800" dirty="0" smtClean="0"/>
              <a:t>Diversions?</a:t>
            </a:r>
          </a:p>
          <a:p>
            <a:r>
              <a:rPr lang="en-US" sz="2800" dirty="0" smtClean="0"/>
              <a:t>Fishing?</a:t>
            </a:r>
          </a:p>
          <a:p>
            <a:r>
              <a:rPr lang="en-US" sz="2800" dirty="0" smtClean="0"/>
              <a:t>Ocean Conditions?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552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8980714" cy="6858000"/>
          </a:xfrm>
          <a:prstGeom prst="rect">
            <a:avLst/>
          </a:prstGeom>
        </p:spPr>
      </p:pic>
      <p:pic>
        <p:nvPicPr>
          <p:cNvPr id="2" name="Picture 1" descr="Life Cycle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6" b="100000" l="442" r="99117">
                        <a14:foregroundMark x1="35320" y1="8423" x2="5077" y2="43844"/>
                        <a14:foregroundMark x1="41060" y1="6695" x2="79029" y2="18575"/>
                        <a14:foregroundMark x1="81898" y1="20950" x2="94260" y2="60475"/>
                        <a14:foregroundMark x1="94923" y1="63499" x2="57174" y2="97192"/>
                        <a14:foregroundMark x1="9492" y1="68467" x2="51214" y2="96760"/>
                        <a14:foregroundMark x1="7285" y1="45356" x2="7064" y2="5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918" y="0"/>
            <a:ext cx="3962082" cy="4050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96" y="2271541"/>
            <a:ext cx="374498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  <a:tabLst>
                <a:tab pos="347663" algn="l"/>
              </a:tabLst>
            </a:pPr>
            <a:r>
              <a:rPr lang="en-US" sz="2400" dirty="0" smtClean="0"/>
              <a:t>How to assess the quantity and quality of </a:t>
            </a:r>
            <a:r>
              <a:rPr lang="en-US" sz="2400" dirty="0" smtClean="0"/>
              <a:t>habitat with respect to water management?</a:t>
            </a:r>
            <a:endParaRPr lang="en-US" sz="2400" dirty="0" smtClean="0"/>
          </a:p>
          <a:p>
            <a:pPr marL="514350" indent="-514350">
              <a:buAutoNum type="arabicPeriod"/>
              <a:tabLst>
                <a:tab pos="347663" algn="l"/>
              </a:tabLst>
            </a:pPr>
            <a:endParaRPr lang="en-US" sz="2400" dirty="0"/>
          </a:p>
          <a:p>
            <a:pPr>
              <a:tabLst>
                <a:tab pos="347663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			Water velocity </a:t>
            </a:r>
          </a:p>
          <a:p>
            <a:pPr>
              <a:tabLst>
                <a:tab pos="347663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			Water temperature</a:t>
            </a:r>
          </a:p>
          <a:p>
            <a:pPr>
              <a:tabLst>
                <a:tab pos="347663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			Food density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tabLst>
                <a:tab pos="347663" algn="l"/>
              </a:tabLst>
            </a:pPr>
            <a:endParaRPr lang="en-US" sz="2400" dirty="0"/>
          </a:p>
          <a:p>
            <a:pPr marL="347663" indent="-347663">
              <a:tabLst>
                <a:tab pos="347663" algn="l"/>
              </a:tabLst>
            </a:pPr>
            <a:r>
              <a:rPr lang="en-US" sz="2400" dirty="0"/>
              <a:t>2. How to </a:t>
            </a:r>
            <a:r>
              <a:rPr lang="en-US" sz="2400" dirty="0" smtClean="0"/>
              <a:t>model these </a:t>
            </a:r>
            <a:r>
              <a:rPr lang="en-US" sz="2400" dirty="0"/>
              <a:t>values over this </a:t>
            </a:r>
            <a:r>
              <a:rPr lang="en-US" sz="2400" dirty="0" smtClean="0"/>
              <a:t>large and </a:t>
            </a:r>
            <a:r>
              <a:rPr lang="en-US" sz="2400" dirty="0"/>
              <a:t>complex landscape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261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020" y="1820275"/>
            <a:ext cx="174190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Input</a:t>
            </a:r>
          </a:p>
          <a:p>
            <a:r>
              <a:rPr lang="en-US" sz="2200" i="1" dirty="0" smtClean="0"/>
              <a:t>Food</a:t>
            </a:r>
          </a:p>
          <a:p>
            <a:r>
              <a:rPr lang="en-US" sz="2200" i="1" dirty="0" smtClean="0"/>
              <a:t>Temperature</a:t>
            </a:r>
          </a:p>
          <a:p>
            <a:r>
              <a:rPr lang="en-US" sz="2200" i="1" dirty="0" smtClean="0"/>
              <a:t>Velocity</a:t>
            </a:r>
            <a:endParaRPr lang="en-US" sz="2200" i="1" dirty="0"/>
          </a:p>
        </p:txBody>
      </p:sp>
      <p:sp>
        <p:nvSpPr>
          <p:cNvPr id="5" name="Right Arrow 4"/>
          <p:cNvSpPr/>
          <p:nvPr/>
        </p:nvSpPr>
        <p:spPr>
          <a:xfrm>
            <a:off x="2046852" y="2472025"/>
            <a:ext cx="718487" cy="6016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284603" y="2472025"/>
            <a:ext cx="718487" cy="6016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57394" y="1820275"/>
            <a:ext cx="1967205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Output</a:t>
            </a:r>
          </a:p>
          <a:p>
            <a:r>
              <a:rPr lang="en-US" sz="2200" dirty="0" smtClean="0"/>
              <a:t>Growth</a:t>
            </a:r>
          </a:p>
          <a:p>
            <a:r>
              <a:rPr lang="en-US" sz="2200" dirty="0" smtClean="0"/>
              <a:t>Fecundity</a:t>
            </a:r>
          </a:p>
          <a:p>
            <a:r>
              <a:rPr lang="en-US" sz="2200" dirty="0" smtClean="0"/>
              <a:t>Migration costs</a:t>
            </a:r>
          </a:p>
          <a:p>
            <a:r>
              <a:rPr lang="en-US" sz="2200" dirty="0" smtClean="0"/>
              <a:t>Embryonic dev.</a:t>
            </a:r>
          </a:p>
          <a:p>
            <a:r>
              <a:rPr lang="en-US" sz="2200" dirty="0" smtClean="0"/>
              <a:t>Age at maturity</a:t>
            </a:r>
          </a:p>
        </p:txBody>
      </p:sp>
      <p:pic>
        <p:nvPicPr>
          <p:cNvPr id="9" name="Picture 8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876" y="2042456"/>
            <a:ext cx="2299188" cy="1110444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114796" y="4591998"/>
            <a:ext cx="2665412" cy="143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365029" y="3738428"/>
            <a:ext cx="1219200" cy="12192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584229" y="3738428"/>
            <a:ext cx="1219200" cy="1219200"/>
          </a:xfrm>
          <a:prstGeom prst="line">
            <a:avLst/>
          </a:prstGeom>
          <a:noFill/>
          <a:ln w="730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3" name="AutoShape 14"/>
          <p:cNvCxnSpPr>
            <a:cxnSpLocks noChangeShapeType="1"/>
            <a:endCxn id="19" idx="2"/>
          </p:cNvCxnSpPr>
          <p:nvPr/>
        </p:nvCxnSpPr>
        <p:spPr bwMode="auto">
          <a:xfrm rot="10800000">
            <a:off x="3541242" y="3728248"/>
            <a:ext cx="685800" cy="391190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041429" y="5033828"/>
            <a:ext cx="1464442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b="1" dirty="0">
                <a:ea typeface="ＭＳ Ｐゴシック"/>
                <a:cs typeface="ＭＳ Ｐゴシック"/>
              </a:rPr>
              <a:t>Maturation</a:t>
            </a:r>
          </a:p>
          <a:p>
            <a:pPr algn="ctr"/>
            <a:r>
              <a:rPr lang="en-US" b="1" dirty="0">
                <a:ea typeface="ＭＳ Ｐゴシック"/>
                <a:cs typeface="ＭＳ Ｐゴシック"/>
              </a:rPr>
              <a:t>Reproduction</a:t>
            </a:r>
            <a:endParaRPr lang="de-DE" dirty="0">
              <a:ea typeface="ＭＳ Ｐゴシック"/>
              <a:cs typeface="ＭＳ Ｐゴシック"/>
            </a:endParaRPr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V="1">
            <a:off x="4584229" y="3052628"/>
            <a:ext cx="0" cy="7620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2714665" y="5033828"/>
            <a:ext cx="1395413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b="1" dirty="0">
                <a:ea typeface="ＭＳ Ｐゴシック"/>
                <a:cs typeface="ＭＳ Ｐゴシック"/>
              </a:rPr>
              <a:t>Growth</a:t>
            </a:r>
            <a:endParaRPr lang="de-DE" sz="1400" b="1" dirty="0">
              <a:ea typeface="ＭＳ Ｐゴシック"/>
              <a:cs typeface="ＭＳ Ｐゴシック"/>
            </a:endParaRPr>
          </a:p>
        </p:txBody>
      </p:sp>
      <p:cxnSp>
        <p:nvCxnSpPr>
          <p:cNvPr id="18" name="AutoShape 33"/>
          <p:cNvCxnSpPr>
            <a:cxnSpLocks noChangeShapeType="1"/>
            <a:endCxn id="20" idx="2"/>
          </p:cNvCxnSpPr>
          <p:nvPr/>
        </p:nvCxnSpPr>
        <p:spPr bwMode="auto">
          <a:xfrm flipV="1">
            <a:off x="4965228" y="3728248"/>
            <a:ext cx="633414" cy="391183"/>
          </a:xfrm>
          <a:prstGeom prst="curvedConnector2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2884652" y="3205028"/>
            <a:ext cx="1313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200" b="1" dirty="0" smtClean="0">
              <a:ea typeface="ＭＳ Ｐゴシック"/>
              <a:cs typeface="ＭＳ Ｐゴシック"/>
            </a:endParaRPr>
          </a:p>
          <a:p>
            <a:pPr algn="ctr"/>
            <a:r>
              <a:rPr lang="en-US" sz="1600" b="1" dirty="0" smtClean="0">
                <a:ea typeface="ＭＳ Ｐゴシック"/>
                <a:cs typeface="ＭＳ Ｐゴシック"/>
              </a:rPr>
              <a:t>Maintenance</a:t>
            </a:r>
            <a:endParaRPr lang="de-DE" sz="1200" b="1" dirty="0">
              <a:ea typeface="ＭＳ Ｐゴシック"/>
              <a:cs typeface="ＭＳ Ｐゴシック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42052" y="3205028"/>
            <a:ext cx="1313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1200" b="1" dirty="0" smtClean="0">
              <a:ea typeface="ＭＳ Ｐゴシック"/>
              <a:cs typeface="ＭＳ Ｐゴシック"/>
            </a:endParaRPr>
          </a:p>
          <a:p>
            <a:pPr algn="ctr"/>
            <a:r>
              <a:rPr lang="en-US" sz="1600" b="1" dirty="0" smtClean="0">
                <a:ea typeface="ＭＳ Ｐゴシック"/>
                <a:cs typeface="ＭＳ Ｐゴシック"/>
              </a:rPr>
              <a:t>Maintenance</a:t>
            </a:r>
            <a:endParaRPr lang="de-DE" sz="1200" b="1" dirty="0">
              <a:ea typeface="ＭＳ Ｐゴシック"/>
              <a:cs typeface="ＭＳ Ｐゴシック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309" y="250129"/>
            <a:ext cx="90206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"/>
                <a:cs typeface="Arial"/>
              </a:rPr>
              <a:t>Dynamic Energy Budget (DEB) Models</a:t>
            </a:r>
            <a:endParaRPr lang="en-US" sz="3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40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0"/>
            <a:ext cx="8980714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47566" y="3583693"/>
            <a:ext cx="2362201" cy="1253771"/>
            <a:chOff x="3157840" y="2751928"/>
            <a:chExt cx="2362201" cy="1253771"/>
          </a:xfrm>
        </p:grpSpPr>
        <p:sp>
          <p:nvSpPr>
            <p:cNvPr id="10" name="Rectangle 9"/>
            <p:cNvSpPr/>
            <p:nvPr/>
          </p:nvSpPr>
          <p:spPr>
            <a:xfrm>
              <a:off x="3157840" y="2751928"/>
              <a:ext cx="2362200" cy="12537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3639820" y="3420923"/>
              <a:ext cx="188022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/>
                <a:t>San Francisco Estuary</a:t>
              </a:r>
            </a:p>
          </p:txBody>
        </p:sp>
        <p:cxnSp>
          <p:nvCxnSpPr>
            <p:cNvPr id="13" name="Shape 43"/>
            <p:cNvCxnSpPr>
              <a:endCxn id="14" idx="1"/>
            </p:cNvCxnSpPr>
            <p:nvPr/>
          </p:nvCxnSpPr>
          <p:spPr>
            <a:xfrm flipV="1">
              <a:off x="4158180" y="3149598"/>
              <a:ext cx="272835" cy="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431015" y="2980529"/>
              <a:ext cx="936625" cy="33813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rgbClr val="008000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itchFamily="-107" charset="0"/>
                  <a:ea typeface="+mn-ea"/>
                  <a:cs typeface="+mn-cs"/>
                </a:rPr>
                <a:t>CoSiNE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0372" y="4371862"/>
            <a:ext cx="2352676" cy="1253773"/>
            <a:chOff x="3167365" y="4380262"/>
            <a:chExt cx="2352676" cy="1253773"/>
          </a:xfrm>
        </p:grpSpPr>
        <p:sp>
          <p:nvSpPr>
            <p:cNvPr id="16" name="Rectangle 15"/>
            <p:cNvSpPr/>
            <p:nvPr/>
          </p:nvSpPr>
          <p:spPr>
            <a:xfrm>
              <a:off x="3167365" y="4380262"/>
              <a:ext cx="2352676" cy="12537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46794" y="4608863"/>
              <a:ext cx="851831" cy="338137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95000"/>
              </a:schemeClr>
            </a:solidFill>
            <a:ln w="28575" cmpd="sng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itchFamily="-107" charset="0"/>
                  <a:ea typeface="+mn-ea"/>
                  <a:cs typeface="+mn-cs"/>
                </a:rPr>
                <a:t>ROMS</a:t>
              </a:r>
            </a:p>
          </p:txBody>
        </p: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3551537" y="5128363"/>
              <a:ext cx="18050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i="1" dirty="0"/>
                <a:t>Coastal Ocean</a:t>
              </a:r>
            </a:p>
          </p:txBody>
        </p:sp>
        <p:cxnSp>
          <p:nvCxnSpPr>
            <p:cNvPr id="19" name="Shape 43"/>
            <p:cNvCxnSpPr>
              <a:stCxn id="17" idx="3"/>
              <a:endCxn id="20" idx="1"/>
            </p:cNvCxnSpPr>
            <p:nvPr/>
          </p:nvCxnSpPr>
          <p:spPr>
            <a:xfrm>
              <a:off x="4198625" y="4777932"/>
              <a:ext cx="20943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08060" y="4608863"/>
              <a:ext cx="997183" cy="33813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itchFamily="-107" charset="0"/>
                  <a:ea typeface="+mn-ea"/>
                  <a:cs typeface="+mn-cs"/>
                </a:rPr>
                <a:t>CoSiNE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20724" y="853824"/>
            <a:ext cx="2286000" cy="1253772"/>
            <a:chOff x="3157840" y="1145306"/>
            <a:chExt cx="2286000" cy="1253772"/>
          </a:xfrm>
          <a:solidFill>
            <a:schemeClr val="bg1">
              <a:lumMod val="95000"/>
            </a:schemeClr>
          </a:solidFill>
        </p:grpSpPr>
        <p:sp>
          <p:nvSpPr>
            <p:cNvPr id="22" name="Rectangle 21"/>
            <p:cNvSpPr/>
            <p:nvPr/>
          </p:nvSpPr>
          <p:spPr>
            <a:xfrm>
              <a:off x="3157840" y="1145306"/>
              <a:ext cx="2286000" cy="12537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hape 43"/>
            <p:cNvCxnSpPr>
              <a:stCxn id="24" idx="3"/>
            </p:cNvCxnSpPr>
            <p:nvPr/>
          </p:nvCxnSpPr>
          <p:spPr>
            <a:xfrm flipV="1">
              <a:off x="4158180" y="1543768"/>
              <a:ext cx="295060" cy="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234040" y="1373906"/>
              <a:ext cx="924140" cy="339725"/>
            </a:xfrm>
            <a:prstGeom prst="rect">
              <a:avLst/>
            </a:prstGeom>
            <a:grpFill/>
            <a:ln w="28575" cmpd="sng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000000"/>
                  </a:solidFill>
                  <a:latin typeface="Arial" pitchFamily="-107" charset="0"/>
                  <a:ea typeface="+mn-ea"/>
                  <a:cs typeface="+mn-cs"/>
                </a:rPr>
                <a:t>RAFT</a:t>
              </a:r>
              <a:endParaRPr lang="en-US" sz="1600" b="1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53240" y="1371319"/>
              <a:ext cx="876569" cy="342312"/>
            </a:xfrm>
            <a:prstGeom prst="rect">
              <a:avLst/>
            </a:prstGeom>
            <a:grpFill/>
            <a:ln w="28575" cmpd="sng">
              <a:solidFill>
                <a:srgbClr val="008000"/>
              </a:solidFill>
            </a:ln>
          </p:spPr>
          <p:txBody>
            <a:bodyPr wrap="square" anchor="ctr" anchorCtr="0">
              <a:noAutofit/>
            </a:bodyPr>
            <a:lstStyle/>
            <a:p>
              <a:pPr algn="ctr">
                <a:defRPr/>
              </a:pPr>
              <a:r>
                <a:rPr lang="en-US" sz="1100" b="1" dirty="0" smtClean="0">
                  <a:solidFill>
                    <a:srgbClr val="000000"/>
                  </a:solidFill>
                  <a:latin typeface="Arial" pitchFamily="-107" charset="0"/>
                  <a:ea typeface="+mn-ea"/>
                  <a:cs typeface="+mn-cs"/>
                </a:rPr>
                <a:t>AQUATOX</a:t>
              </a:r>
              <a:endParaRPr lang="en-US" sz="1050" b="1" dirty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3179550" y="1962316"/>
              <a:ext cx="2150259" cy="3385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i="1" dirty="0" smtClean="0"/>
                <a:t>Sacramento </a:t>
              </a:r>
              <a:r>
                <a:rPr lang="en-US" sz="1600" i="1" dirty="0"/>
                <a:t>River</a:t>
              </a:r>
            </a:p>
          </p:txBody>
        </p:sp>
      </p:grpSp>
      <p:sp>
        <p:nvSpPr>
          <p:cNvPr id="2" name="Oval 1"/>
          <p:cNvSpPr/>
          <p:nvPr/>
        </p:nvSpPr>
        <p:spPr>
          <a:xfrm rot="20834586">
            <a:off x="4466209" y="726233"/>
            <a:ext cx="577585" cy="24881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20834586">
            <a:off x="4157576" y="3203348"/>
            <a:ext cx="1407217" cy="126576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857919" y="3827474"/>
            <a:ext cx="889987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rPr>
              <a:t>SCHISM</a:t>
            </a:r>
            <a:endParaRPr lang="en-US" sz="1400" b="1" dirty="0">
              <a:solidFill>
                <a:srgbClr val="000000"/>
              </a:solidFill>
              <a:latin typeface="Arial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60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11780</TotalTime>
  <Words>582</Words>
  <Application>Microsoft Macintosh PowerPoint</Application>
  <PresentationFormat>On-screen Show (4:3)</PresentationFormat>
  <Paragraphs>176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rivers to the ocean:  Using habitat models to understand and predict variations in central California salmon   </dc:title>
  <dc:creator>Eric Danner</dc:creator>
  <cp:lastModifiedBy>Eric Danner</cp:lastModifiedBy>
  <cp:revision>457</cp:revision>
  <dcterms:created xsi:type="dcterms:W3CDTF">2014-01-07T18:29:58Z</dcterms:created>
  <dcterms:modified xsi:type="dcterms:W3CDTF">2015-04-23T17:07:29Z</dcterms:modified>
</cp:coreProperties>
</file>